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13716000" cx="24384000"/>
  <p:notesSz cx="6858000" cy="9144000"/>
  <p:embeddedFontLst>
    <p:embeddedFont>
      <p:font typeface="Merriweather Sans"/>
      <p:regular r:id="rId36"/>
      <p:bold r:id="rId37"/>
      <p:italic r:id="rId38"/>
      <p:boldItalic r:id="rId39"/>
    </p:embeddedFont>
    <p:embeddedFont>
      <p:font typeface="Roboto Thin"/>
      <p:regular r:id="rId40"/>
      <p:bold r:id="rId41"/>
      <p:italic r:id="rId42"/>
      <p:boldItalic r:id="rId43"/>
    </p:embeddedFont>
    <p:embeddedFont>
      <p:font typeface="Roboto Black"/>
      <p:bold r:id="rId44"/>
      <p:boldItalic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Roboto Medium"/>
      <p:regular r:id="rId50"/>
      <p:bold r:id="rId51"/>
      <p:italic r:id="rId52"/>
      <p:boldItalic r:id="rId53"/>
    </p:embeddedFont>
    <p:embeddedFont>
      <p:font typeface="Gill Sans"/>
      <p:regular r:id="rId54"/>
      <p:bold r:id="rId55"/>
    </p:embeddedFont>
    <p:embeddedFont>
      <p:font typeface="Open Sans Light"/>
      <p:regular r:id="rId56"/>
      <p:bold r:id="rId57"/>
      <p:italic r:id="rId58"/>
      <p:boldItalic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9AA0A6"/>
          </p15:clr>
        </p15:guide>
        <p15:guide id="2" orient="horz" pos="288">
          <p15:clr>
            <a:srgbClr val="9AA0A6"/>
          </p15:clr>
        </p15:guide>
        <p15:guide id="3" pos="288">
          <p15:clr>
            <a:srgbClr val="9AA0A6"/>
          </p15:clr>
        </p15:guide>
        <p15:guide id="4" pos="15072">
          <p15:clr>
            <a:srgbClr val="9AA0A6"/>
          </p15:clr>
        </p15:guide>
        <p15:guide id="5" orient="horz" pos="8347">
          <p15:clr>
            <a:srgbClr val="9AA0A6"/>
          </p15:clr>
        </p15:guide>
        <p15:guide id="6" pos="864">
          <p15:clr>
            <a:srgbClr val="9AA0A6"/>
          </p15:clr>
        </p15:guide>
        <p15:guide id="7" orient="horz" pos="864">
          <p15:clr>
            <a:srgbClr val="9AA0A6"/>
          </p15:clr>
        </p15:guide>
        <p15:guide id="8" pos="4439">
          <p15:clr>
            <a:srgbClr val="9AA0A6"/>
          </p15:clr>
        </p15:guide>
        <p15:guide id="9" pos="14688">
          <p15:clr>
            <a:srgbClr val="9AA0A6"/>
          </p15:clr>
        </p15:guide>
        <p15:guide id="10" orient="horz" pos="5125">
          <p15:clr>
            <a:srgbClr val="9AA0A6"/>
          </p15:clr>
        </p15:guide>
        <p15:guide id="11" orient="horz" pos="2620">
          <p15:clr>
            <a:srgbClr val="9AA0A6"/>
          </p15:clr>
        </p15:guide>
        <p15:guide id="12" orient="horz" pos="4562">
          <p15:clr>
            <a:srgbClr val="9AA0A6"/>
          </p15:clr>
        </p15:guide>
        <p15:guide id="13" orient="horz" pos="7848">
          <p15:clr>
            <a:srgbClr val="9AA0A6"/>
          </p15:clr>
        </p15:guide>
        <p15:guide id="14" pos="8208">
          <p15:clr>
            <a:srgbClr val="9AA0A6"/>
          </p15:clr>
        </p15:guide>
        <p15:guide id="15" orient="horz" pos="3384">
          <p15:clr>
            <a:srgbClr val="9AA0A6"/>
          </p15:clr>
        </p15:guide>
        <p15:guide id="16" orient="horz" pos="4680">
          <p15:clr>
            <a:srgbClr val="9AA0A6"/>
          </p15:clr>
        </p15:guide>
        <p15:guide id="17" orient="horz" pos="7709">
          <p15:clr>
            <a:srgbClr val="9AA0A6"/>
          </p15:clr>
        </p15:guide>
        <p15:guide id="18" orient="horz" pos="6216">
          <p15:clr>
            <a:srgbClr val="9AA0A6"/>
          </p15:clr>
        </p15:guide>
        <p15:guide id="19" pos="5518">
          <p15:clr>
            <a:srgbClr val="9AA0A6"/>
          </p15:clr>
        </p15:guide>
        <p15:guide id="20" orient="horz" pos="8033">
          <p15:clr>
            <a:srgbClr val="9AA0A6"/>
          </p15:clr>
        </p15:guide>
        <p15:guide id="21" pos="13448">
          <p15:clr>
            <a:srgbClr val="9AA0A6"/>
          </p15:clr>
        </p15:guide>
        <p15:guide id="22" pos="11520">
          <p15:clr>
            <a:srgbClr val="9AA0A6"/>
          </p15:clr>
        </p15:guide>
        <p15:guide id="23" pos="12314">
          <p15:clr>
            <a:srgbClr val="9AA0A6"/>
          </p15:clr>
        </p15:guide>
        <p15:guide id="24" pos="14528">
          <p15:clr>
            <a:srgbClr val="9AA0A6"/>
          </p15:clr>
        </p15:guide>
        <p15:guide id="25" pos="10944">
          <p15:clr>
            <a:srgbClr val="9AA0A6"/>
          </p15:clr>
        </p15:guide>
        <p15:guide id="26" pos="1512">
          <p15:clr>
            <a:srgbClr val="9AA0A6"/>
          </p15:clr>
        </p15:guide>
        <p15:guide id="27" pos="10261">
          <p15:clr>
            <a:srgbClr val="9AA0A6"/>
          </p15:clr>
        </p15:guide>
        <p15:guide id="28" pos="453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  <p:guide pos="288" orient="horz"/>
        <p:guide pos="288"/>
        <p:guide pos="15072"/>
        <p:guide pos="8347" orient="horz"/>
        <p:guide pos="864"/>
        <p:guide pos="864" orient="horz"/>
        <p:guide pos="4439"/>
        <p:guide pos="14688"/>
        <p:guide pos="5125" orient="horz"/>
        <p:guide pos="2620" orient="horz"/>
        <p:guide pos="4562" orient="horz"/>
        <p:guide pos="7848" orient="horz"/>
        <p:guide pos="8208"/>
        <p:guide pos="3384" orient="horz"/>
        <p:guide pos="4680" orient="horz"/>
        <p:guide pos="7709" orient="horz"/>
        <p:guide pos="6216" orient="horz"/>
        <p:guide pos="5518"/>
        <p:guide pos="8033" orient="horz"/>
        <p:guide pos="13448"/>
        <p:guide pos="11520"/>
        <p:guide pos="12314"/>
        <p:guide pos="14528"/>
        <p:guide pos="10944"/>
        <p:guide pos="1512"/>
        <p:guide pos="10261"/>
        <p:guide pos="453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regular.fntdata"/><Relationship Id="rId42" Type="http://schemas.openxmlformats.org/officeDocument/2006/relationships/font" Target="fonts/RobotoThin-italic.fntdata"/><Relationship Id="rId41" Type="http://schemas.openxmlformats.org/officeDocument/2006/relationships/font" Target="fonts/RobotoThin-bold.fntdata"/><Relationship Id="rId44" Type="http://schemas.openxmlformats.org/officeDocument/2006/relationships/font" Target="fonts/RobotoBlack-bold.fntdata"/><Relationship Id="rId43" Type="http://schemas.openxmlformats.org/officeDocument/2006/relationships/font" Target="fonts/RobotoThin-boldItalic.fntdata"/><Relationship Id="rId46" Type="http://schemas.openxmlformats.org/officeDocument/2006/relationships/font" Target="fonts/Roboto-regular.fntdata"/><Relationship Id="rId45" Type="http://schemas.openxmlformats.org/officeDocument/2006/relationships/font" Target="fonts/RobotoBlack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MerriweatherSans-bold.fntdata"/><Relationship Id="rId36" Type="http://schemas.openxmlformats.org/officeDocument/2006/relationships/font" Target="fonts/MerriweatherSans-regular.fntdata"/><Relationship Id="rId39" Type="http://schemas.openxmlformats.org/officeDocument/2006/relationships/font" Target="fonts/MerriweatherSans-boldItalic.fntdata"/><Relationship Id="rId38" Type="http://schemas.openxmlformats.org/officeDocument/2006/relationships/font" Target="fonts/MerriweatherSans-italic.fntdata"/><Relationship Id="rId62" Type="http://schemas.openxmlformats.org/officeDocument/2006/relationships/font" Target="fonts/OpenSans-italic.fntdata"/><Relationship Id="rId61" Type="http://schemas.openxmlformats.org/officeDocument/2006/relationships/font" Target="fonts/OpenSans-bold.fntdata"/><Relationship Id="rId20" Type="http://schemas.openxmlformats.org/officeDocument/2006/relationships/slide" Target="slides/slide15.xml"/><Relationship Id="rId63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edium-bold.fntdata"/><Relationship Id="rId50" Type="http://schemas.openxmlformats.org/officeDocument/2006/relationships/font" Target="fonts/RobotoMedium-regular.fntdata"/><Relationship Id="rId53" Type="http://schemas.openxmlformats.org/officeDocument/2006/relationships/font" Target="fonts/RobotoMedium-boldItalic.fntdata"/><Relationship Id="rId52" Type="http://schemas.openxmlformats.org/officeDocument/2006/relationships/font" Target="fonts/RobotoMedium-italic.fntdata"/><Relationship Id="rId11" Type="http://schemas.openxmlformats.org/officeDocument/2006/relationships/slide" Target="slides/slide6.xml"/><Relationship Id="rId55" Type="http://schemas.openxmlformats.org/officeDocument/2006/relationships/font" Target="fonts/GillSans-bold.fntdata"/><Relationship Id="rId10" Type="http://schemas.openxmlformats.org/officeDocument/2006/relationships/slide" Target="slides/slide5.xml"/><Relationship Id="rId54" Type="http://schemas.openxmlformats.org/officeDocument/2006/relationships/font" Target="fonts/GillSans-regular.fntdata"/><Relationship Id="rId13" Type="http://schemas.openxmlformats.org/officeDocument/2006/relationships/slide" Target="slides/slide8.xml"/><Relationship Id="rId57" Type="http://schemas.openxmlformats.org/officeDocument/2006/relationships/font" Target="fonts/OpenSansLight-bold.fntdata"/><Relationship Id="rId12" Type="http://schemas.openxmlformats.org/officeDocument/2006/relationships/slide" Target="slides/slide7.xml"/><Relationship Id="rId56" Type="http://schemas.openxmlformats.org/officeDocument/2006/relationships/font" Target="fonts/OpenSansLight-regular.fntdata"/><Relationship Id="rId15" Type="http://schemas.openxmlformats.org/officeDocument/2006/relationships/slide" Target="slides/slide10.xml"/><Relationship Id="rId59" Type="http://schemas.openxmlformats.org/officeDocument/2006/relationships/font" Target="fonts/OpenSansLight-boldItalic.fntdata"/><Relationship Id="rId14" Type="http://schemas.openxmlformats.org/officeDocument/2006/relationships/slide" Target="slides/slide9.xml"/><Relationship Id="rId58" Type="http://schemas.openxmlformats.org/officeDocument/2006/relationships/font" Target="fonts/OpenSans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4f72f20d3f_1_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cover template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might change just the title and the team members names (do not change fonts or colors here)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case you collect some videos together in a longer one, use this as introductory image (5 seconds)</a:t>
            </a:r>
            <a:endParaRPr/>
          </a:p>
        </p:txBody>
      </p:sp>
      <p:sp>
        <p:nvSpPr>
          <p:cNvPr id="19" name="Google Shape;19;g4f72f20d3f_1_1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20834ac77_8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20834ac77_8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b5c1d887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b5c1d887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23a868de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23a868de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23a868def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23a868def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23a868def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23a868def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23a868def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23a868def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23a868def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23a868def_3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23a868def_3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23a868def_3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23a868def_3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23a868def_3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265354fa5_1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265354fa5_1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25526d06a_8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1025526d06a_8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265354fa5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265354fa5_1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ba4b178e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ba4b178e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baca2351b_1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baca2351b_1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265354fa5_1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265354fa5_1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265354fa5_1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265354fa5_1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265354fa5_1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265354fa5_1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265354fa5_1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265354fa5_1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269aac821_2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269aac821_2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269d49438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269d49438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265354fa5_1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265354fa5_1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Empty white slide template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Fill in your project title and the team members names</a:t>
            </a:r>
            <a:endParaRPr/>
          </a:p>
        </p:txBody>
      </p:sp>
      <p:sp>
        <p:nvSpPr>
          <p:cNvPr id="42" name="Google Shape;4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269aac821_3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269aac821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20834ac77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020834ac77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230e2ad02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0230e2ad02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1b5c1d887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1b5c1d887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1b5c1d887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1b5c1d887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1b5c1d887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1b5c1d887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1b5c1d887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1b5c1d887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gray 1" showMasterSp="0">
  <p:cSld name="TITLE_AND_BODY_1">
    <p:bg>
      <p:bgPr>
        <a:solidFill>
          <a:srgbClr val="232323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idx="12" type="sldNum"/>
          </p:nvPr>
        </p:nvSpPr>
        <p:spPr>
          <a:xfrm>
            <a:off x="11944349" y="13030200"/>
            <a:ext cx="46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7680">
          <p15:clr>
            <a:srgbClr val="FA7B17"/>
          </p15:clr>
        </p15:guide>
        <p15:guide id="2" orient="horz" pos="43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hite">
  <p:cSld name="empty whit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11944349" y="13030200"/>
            <a:ext cx="469901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33850" y="12518225"/>
            <a:ext cx="3048000" cy="60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0">
          <p15:clr>
            <a:srgbClr val="FA7B17"/>
          </p15:clr>
        </p15:guide>
        <p15:guide id="2" pos="768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black" showMasterSp="0">
  <p:cSld name="empty black">
    <p:bg>
      <p:bgPr>
        <a:solidFill>
          <a:srgbClr val="232323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idx="12" type="sldNum"/>
          </p:nvPr>
        </p:nvSpPr>
        <p:spPr>
          <a:xfrm>
            <a:off x="11944349" y="13030200"/>
            <a:ext cx="469901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46515" y="12750800"/>
            <a:ext cx="2580284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/>
          <p:nvPr/>
        </p:nvSpPr>
        <p:spPr>
          <a:xfrm>
            <a:off x="19250225" y="12785946"/>
            <a:ext cx="17229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MeX_PRIMER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Google Shape;16;p4"/>
          <p:cNvCxnSpPr/>
          <p:nvPr/>
        </p:nvCxnSpPr>
        <p:spPr>
          <a:xfrm>
            <a:off x="21159825" y="12614200"/>
            <a:ext cx="0" cy="781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4320">
          <p15:clr>
            <a:srgbClr val="FA7B17"/>
          </p15:clr>
        </p15:guide>
        <p15:guide id="2" pos="7680">
          <p15:clr>
            <a:srgbClr val="FA7B17"/>
          </p15:clr>
        </p15:guide>
        <p15:guide id="3" orient="horz" pos="8352">
          <p15:clr>
            <a:srgbClr val="FA7B17"/>
          </p15:clr>
        </p15:guide>
        <p15:guide id="4" pos="288">
          <p15:clr>
            <a:srgbClr val="FA7B17"/>
          </p15:clr>
        </p15:guide>
        <p15:guide id="5" pos="15072">
          <p15:clr>
            <a:srgbClr val="FA7B17"/>
          </p15:clr>
        </p15:guide>
        <p15:guide id="6" orient="horz" pos="7848">
          <p15:clr>
            <a:srgbClr val="FA7B17"/>
          </p15:clr>
        </p15:guide>
        <p15:guide id="7" orient="horz" pos="819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1944349" y="13030200"/>
            <a:ext cx="46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Relationship Id="rId4" Type="http://schemas.openxmlformats.org/officeDocument/2006/relationships/image" Target="../media/image42.png"/><Relationship Id="rId5" Type="http://schemas.openxmlformats.org/officeDocument/2006/relationships/image" Target="../media/image55.png"/><Relationship Id="rId6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37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5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3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3">
            <a:alphaModFix amt="25000"/>
          </a:blip>
          <a:srcRect b="16296" l="0" r="45840" t="16665"/>
          <a:stretch/>
        </p:blipFill>
        <p:spPr>
          <a:xfrm flipH="1">
            <a:off x="12205418" y="45136"/>
            <a:ext cx="12165157" cy="1362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5"/>
          <p:cNvPicPr preferRelativeResize="0"/>
          <p:nvPr/>
        </p:nvPicPr>
        <p:blipFill rotWithShape="1">
          <a:blip r:embed="rId3">
            <a:alphaModFix amt="25000"/>
          </a:blip>
          <a:srcRect b="16296" l="0" r="45840" t="16665"/>
          <a:stretch/>
        </p:blipFill>
        <p:spPr>
          <a:xfrm>
            <a:off x="0" y="0"/>
            <a:ext cx="12218847" cy="1368580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/>
          <p:nvPr/>
        </p:nvSpPr>
        <p:spPr>
          <a:xfrm>
            <a:off x="6585068" y="6496575"/>
            <a:ext cx="8153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MeX_PRIMER</a:t>
            </a:r>
            <a:endParaRPr b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6621275" y="7999034"/>
            <a:ext cx="2401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1800"/>
              <a:buFont typeface="Open Sans"/>
              <a:buNone/>
            </a:pPr>
            <a:r>
              <a:rPr i="1" lang="en-US" sz="1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Alfred Cecil Bowles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6621275" y="8454258"/>
            <a:ext cx="2401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1800"/>
              <a:buFont typeface="Open Sans"/>
              <a:buNone/>
            </a:pPr>
            <a:r>
              <a:rPr i="1" lang="en-US" sz="1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Mit Vasant Patel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6621286" y="8911451"/>
            <a:ext cx="1855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1800"/>
              <a:buFont typeface="Open Sans"/>
              <a:buNone/>
            </a:pPr>
            <a:r>
              <a:rPr i="1" lang="en-US" sz="1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Huanyu Li</a:t>
            </a:r>
            <a:endParaRPr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6612200" y="4181425"/>
            <a:ext cx="58983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 Light"/>
              <a:buNone/>
            </a:pPr>
            <a:r>
              <a:rPr b="1"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Software 1 - inFORMed geometries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 Light"/>
              <a:buNone/>
            </a:pPr>
            <a:r>
              <a:t/>
            </a:r>
            <a:endParaRPr sz="2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 Light"/>
              <a:buNone/>
            </a:pPr>
            <a:r>
              <a:t/>
            </a:r>
            <a:endParaRPr sz="2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 Light"/>
              <a:buNone/>
            </a:pPr>
            <a:r>
              <a:rPr b="1"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IaaC / 18/11/2021</a:t>
            </a:r>
            <a:endParaRPr b="1"/>
          </a:p>
        </p:txBody>
      </p:sp>
      <p:sp>
        <p:nvSpPr>
          <p:cNvPr id="28" name="Google Shape;28;p5"/>
          <p:cNvSpPr/>
          <p:nvPr/>
        </p:nvSpPr>
        <p:spPr>
          <a:xfrm>
            <a:off x="6612977" y="5784800"/>
            <a:ext cx="5898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800"/>
              <a:buFont typeface="Open Sans"/>
              <a:buNone/>
            </a:pPr>
            <a:r>
              <a:rPr b="1" i="1" lang="en-US" sz="1800">
                <a:solidFill>
                  <a:srgbClr val="DCDEE0"/>
                </a:solidFill>
                <a:latin typeface="Roboto"/>
                <a:ea typeface="Roboto"/>
                <a:cs typeface="Roboto"/>
                <a:sym typeface="Roboto"/>
              </a:rPr>
              <a:t>Faculty </a:t>
            </a:r>
            <a:r>
              <a:rPr b="1" i="1" lang="en-US" sz="1800" u="none" cap="none" strike="noStrike">
                <a:solidFill>
                  <a:srgbClr val="DCDEE0"/>
                </a:solidFill>
                <a:latin typeface="Roboto"/>
                <a:ea typeface="Roboto"/>
                <a:cs typeface="Roboto"/>
                <a:sym typeface="Roboto"/>
              </a:rPr>
              <a:t>/ </a:t>
            </a:r>
            <a:r>
              <a:rPr b="1" i="1" lang="en-US" sz="1800">
                <a:solidFill>
                  <a:srgbClr val="DCDEE0"/>
                </a:solidFill>
                <a:latin typeface="Roboto"/>
                <a:ea typeface="Roboto"/>
                <a:cs typeface="Roboto"/>
                <a:sym typeface="Roboto"/>
              </a:rPr>
              <a:t>Andrea Graziano</a:t>
            </a:r>
            <a:endParaRPr b="1" i="1" sz="1800">
              <a:solidFill>
                <a:srgbClr val="DCDEE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800"/>
              <a:buFont typeface="Open Sans"/>
              <a:buNone/>
            </a:pPr>
            <a:r>
              <a:rPr b="1" i="1" lang="en-US" sz="1800">
                <a:solidFill>
                  <a:srgbClr val="DCDEE0"/>
                </a:solidFill>
                <a:latin typeface="Roboto"/>
                <a:ea typeface="Roboto"/>
                <a:cs typeface="Roboto"/>
                <a:sym typeface="Roboto"/>
              </a:rPr>
              <a:t>Assistant / </a:t>
            </a:r>
            <a:r>
              <a:rPr b="1" i="1" lang="en-US" sz="1800" u="none" cap="none" strike="noStrike">
                <a:solidFill>
                  <a:srgbClr val="DCDEE0"/>
                </a:solidFill>
                <a:latin typeface="Roboto"/>
                <a:ea typeface="Roboto"/>
                <a:cs typeface="Roboto"/>
                <a:sym typeface="Roboto"/>
              </a:rPr>
              <a:t>Eugenio Bettu</a:t>
            </a:r>
            <a:r>
              <a:rPr b="1" i="1" lang="en-US" sz="1800">
                <a:solidFill>
                  <a:srgbClr val="DCDEE0"/>
                </a:solidFill>
                <a:latin typeface="Roboto"/>
                <a:ea typeface="Roboto"/>
                <a:cs typeface="Roboto"/>
                <a:sym typeface="Roboto"/>
              </a:rPr>
              <a:t>cchi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" name="Google Shape;29;p5"/>
          <p:cNvCxnSpPr/>
          <p:nvPr/>
        </p:nvCxnSpPr>
        <p:spPr>
          <a:xfrm>
            <a:off x="5981088" y="4009050"/>
            <a:ext cx="0" cy="56979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30" name="Google Shape;3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775" y="4286075"/>
            <a:ext cx="3730752" cy="790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/>
        </p:nvSpPr>
        <p:spPr>
          <a:xfrm>
            <a:off x="1241625" y="6275550"/>
            <a:ext cx="37308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EFEFEF"/>
                </a:solidFill>
                <a:latin typeface="Roboto Black"/>
                <a:ea typeface="Roboto Black"/>
                <a:cs typeface="Roboto Black"/>
                <a:sym typeface="Roboto Black"/>
              </a:rPr>
              <a:t>MRAC</a:t>
            </a:r>
            <a:endParaRPr sz="6000">
              <a:solidFill>
                <a:srgbClr val="EFEFE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2" name="Google Shape;32;p5"/>
          <p:cNvSpPr txBox="1"/>
          <p:nvPr/>
        </p:nvSpPr>
        <p:spPr>
          <a:xfrm>
            <a:off x="1276650" y="8639875"/>
            <a:ext cx="37308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Master in Robotics and Advanced Construction</a:t>
            </a:r>
            <a:endParaRPr sz="24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10" l="6476" r="1662" t="0"/>
          <a:stretch/>
        </p:blipFill>
        <p:spPr>
          <a:xfrm>
            <a:off x="7046125" y="1587650"/>
            <a:ext cx="16880676" cy="1075789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1277675" y="1137550"/>
            <a:ext cx="5343600" cy="11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MESH TOPOLOGIES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1C5C5"/>
                </a:solidFill>
                <a:latin typeface="Roboto"/>
                <a:ea typeface="Roboto"/>
                <a:cs typeface="Roboto"/>
                <a:sym typeface="Roboto"/>
              </a:rPr>
              <a:t>CATMULL-CLARK SUBDIVISION CONFIGURATION:</a:t>
            </a:r>
            <a:endParaRPr b="1" i="1" sz="2000">
              <a:solidFill>
                <a:srgbClr val="F1C5C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A6AAA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LEVEL     						 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2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SMOOTH NAKED EDGES		  :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 CORNER FIXED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KANGAROO CONFIGURATION:</a:t>
            </a:r>
            <a:endParaRPr b="1" i="1" sz="20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rgbClr val="A6AAA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TARGET EDGE LENGTH FACTOR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0.71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TOLERANCE					  : 0.001</a:t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2000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rPr>
              <a:t>OBSERVATIONS:</a:t>
            </a:r>
            <a:endParaRPr b="1" i="1" sz="2000">
              <a:solidFill>
                <a:srgbClr val="B6D7A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rPr>
              <a:t>Adding offsets to the internal edges as well as the top and bottom faces, we can increase the surface area and get more repetition.</a:t>
            </a:r>
            <a:endParaRPr sz="20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rPr>
              <a:t>Despite having a larger surface area, orienting the faces to be more linear, we get very high continuity and the number of strips drops dramatically to 64, but strip length also increases.</a:t>
            </a:r>
            <a:endParaRPr sz="20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cxnSp>
        <p:nvCxnSpPr>
          <p:cNvPr id="102" name="Google Shape;102;p14"/>
          <p:cNvCxnSpPr/>
          <p:nvPr/>
        </p:nvCxnSpPr>
        <p:spPr>
          <a:xfrm>
            <a:off x="1315025" y="7108900"/>
            <a:ext cx="5268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/>
        </p:nvSpPr>
        <p:spPr>
          <a:xfrm>
            <a:off x="1277675" y="1137550"/>
            <a:ext cx="5343600" cy="11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MESH TOPOLOGIES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1C5C5"/>
                </a:solidFill>
                <a:latin typeface="Roboto"/>
                <a:ea typeface="Roboto"/>
                <a:cs typeface="Roboto"/>
                <a:sym typeface="Roboto"/>
              </a:rPr>
              <a:t>CATMULL-CLARK SUBDIVISION CONFIGURATION:</a:t>
            </a:r>
            <a:endParaRPr b="1" i="1" sz="2000">
              <a:solidFill>
                <a:srgbClr val="F1C5C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A6AAA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LEVEL     						 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2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SMOOTH NAKED EDGES		  :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 CORNER FIXED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KANGAROO CONFIGURATION:</a:t>
            </a:r>
            <a:endParaRPr b="1" i="1" sz="20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rgbClr val="A6AAA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TARGET EDGE LENGTH FACTOR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0.71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TOLERANCE					  : 0.001</a:t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2000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rPr>
              <a:t>OBSERVATIONS:</a:t>
            </a:r>
            <a:endParaRPr b="1" i="1" sz="2000">
              <a:solidFill>
                <a:srgbClr val="B6D7A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rPr>
              <a:t>With wider tubular faces, and a bigger top and bottom, we can achieve a more desirable stable structure.</a:t>
            </a:r>
            <a:endParaRPr sz="20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rPr>
              <a:t>Retaining only quad faces, we are able to organize the strips with ease for fabrication.</a:t>
            </a:r>
            <a:endParaRPr sz="20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 b="0" l="9259" r="16423" t="0"/>
          <a:stretch/>
        </p:blipFill>
        <p:spPr>
          <a:xfrm>
            <a:off x="6702900" y="1671125"/>
            <a:ext cx="17238277" cy="110660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5"/>
          <p:cNvCxnSpPr/>
          <p:nvPr/>
        </p:nvCxnSpPr>
        <p:spPr>
          <a:xfrm>
            <a:off x="1315025" y="7108900"/>
            <a:ext cx="5268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/>
        </p:nvSpPr>
        <p:spPr>
          <a:xfrm>
            <a:off x="1277675" y="1137550"/>
            <a:ext cx="5343600" cy="11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MESH FACE TOPOLOGIES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1C5C5"/>
                </a:solidFill>
                <a:latin typeface="Roboto"/>
                <a:ea typeface="Roboto"/>
                <a:cs typeface="Roboto"/>
                <a:sym typeface="Roboto"/>
              </a:rPr>
              <a:t>CATMULL-CLARK SUBDIVISION CONFIGURATION:</a:t>
            </a:r>
            <a:endParaRPr b="1" i="1" sz="2000">
              <a:solidFill>
                <a:srgbClr val="F1C5C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A6AAA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LEVEL     						 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2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SMOOTH NAKED EDGES		  :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 CORNER FIXED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KANGAROO CONFIGURATION:</a:t>
            </a:r>
            <a:endParaRPr b="1" i="1" sz="20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rgbClr val="A6AAA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TARGET EDGE LENGTH FACTOR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0.71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TOLERANCE					  : 0.001</a:t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2000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rPr>
              <a:t>OBSERVATIONS:</a:t>
            </a:r>
            <a:endParaRPr b="1" i="1" sz="2000">
              <a:solidFill>
                <a:srgbClr val="B6D7A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rPr>
              <a:t>Maintaining all quad faces, we obtain a relatively high number of strips when strips are all oriented in the same direction, due to the discontinuities created because of the irregularity of the geometry.</a:t>
            </a:r>
            <a:endParaRPr sz="20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6125" y="1053148"/>
            <a:ext cx="16880676" cy="11489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6"/>
          <p:cNvCxnSpPr/>
          <p:nvPr/>
        </p:nvCxnSpPr>
        <p:spPr>
          <a:xfrm>
            <a:off x="1315025" y="7108900"/>
            <a:ext cx="5268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1277675" y="1137550"/>
            <a:ext cx="5343600" cy="11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MESH </a:t>
            </a: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FACE TOPOLOGIES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1C5C5"/>
                </a:solidFill>
                <a:latin typeface="Roboto"/>
                <a:ea typeface="Roboto"/>
                <a:cs typeface="Roboto"/>
                <a:sym typeface="Roboto"/>
              </a:rPr>
              <a:t>CATMULL-CLARK SUBDIVISION CONFIGURATION:</a:t>
            </a:r>
            <a:endParaRPr b="1" i="1" sz="2000">
              <a:solidFill>
                <a:srgbClr val="F1C5C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A6AAA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LEVEL     						 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2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SMOOTH NAKED EDGES		  :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 CORNER FIXED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KANGAROO CONFIGURATION:</a:t>
            </a:r>
            <a:endParaRPr b="1" i="1" sz="20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rgbClr val="A6AAA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TARGET EDGE LENGTH FACTOR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0.71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TOLERANCE					  : 0.001</a:t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2000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rPr>
              <a:t>OBSERVATIONS:</a:t>
            </a:r>
            <a:endParaRPr b="1" i="1" sz="2000">
              <a:solidFill>
                <a:srgbClr val="B6D7A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rPr>
              <a:t>Having the top with circular looped faces, while the bottom has stripes, creates a nice contrast, but maintains similar strip quantities.</a:t>
            </a:r>
            <a:endParaRPr sz="20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 b="1932" l="0" r="3929" t="1932"/>
          <a:stretch/>
        </p:blipFill>
        <p:spPr>
          <a:xfrm>
            <a:off x="7046125" y="796500"/>
            <a:ext cx="16880676" cy="119600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7"/>
          <p:cNvCxnSpPr/>
          <p:nvPr/>
        </p:nvCxnSpPr>
        <p:spPr>
          <a:xfrm>
            <a:off x="1315025" y="7108900"/>
            <a:ext cx="5268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/>
        </p:nvSpPr>
        <p:spPr>
          <a:xfrm>
            <a:off x="1277675" y="1137550"/>
            <a:ext cx="5343600" cy="11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MESH </a:t>
            </a: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FACE TOPOLOGIES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1C5C5"/>
                </a:solidFill>
                <a:latin typeface="Roboto"/>
                <a:ea typeface="Roboto"/>
                <a:cs typeface="Roboto"/>
                <a:sym typeface="Roboto"/>
              </a:rPr>
              <a:t>CATMULL-CLARK SUBDIVISION CONFIGURATION:</a:t>
            </a:r>
            <a:endParaRPr b="1" i="1" sz="2000">
              <a:solidFill>
                <a:srgbClr val="F1C5C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A6AAA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LEVEL     						 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2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SMOOTH NAKED EDGES		  :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 CORNER FIXED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KANGAROO CONFIGURATION:</a:t>
            </a:r>
            <a:endParaRPr b="1" i="1" sz="20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rgbClr val="A6AAA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TARGET EDGE LENGTH FACTOR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0.71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TOLERANCE					  : 0.001</a:t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2000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rPr>
              <a:t>OBSERVATIONS:</a:t>
            </a:r>
            <a:endParaRPr b="1" i="1" sz="2000">
              <a:solidFill>
                <a:srgbClr val="B6D7A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Dividing faces with a script, we start to have nice patterns in our exploration for symmetric and manufacturable strips,</a:t>
            </a:r>
            <a:endParaRPr sz="20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Low continuity here means a higher number of strips.</a:t>
            </a:r>
            <a:endParaRPr sz="20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6125" y="556100"/>
            <a:ext cx="17571098" cy="12440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8"/>
          <p:cNvCxnSpPr/>
          <p:nvPr/>
        </p:nvCxnSpPr>
        <p:spPr>
          <a:xfrm>
            <a:off x="1315025" y="7108900"/>
            <a:ext cx="5268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/>
        </p:nvSpPr>
        <p:spPr>
          <a:xfrm>
            <a:off x="1277675" y="1137550"/>
            <a:ext cx="5343600" cy="11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MESH </a:t>
            </a: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FACE TOPOLOGIES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1C5C5"/>
                </a:solidFill>
                <a:latin typeface="Roboto"/>
                <a:ea typeface="Roboto"/>
                <a:cs typeface="Roboto"/>
                <a:sym typeface="Roboto"/>
              </a:rPr>
              <a:t>CATMULL-CLARK SUBDIVISION CONFIGURATION:</a:t>
            </a:r>
            <a:endParaRPr b="1" i="1" sz="2000">
              <a:solidFill>
                <a:srgbClr val="F1C5C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A6AAA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LEVEL     						 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2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SMOOTH NAKED EDGES		  :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 CORNER FIXED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KANGAROO CONFIGURATION:</a:t>
            </a:r>
            <a:endParaRPr b="1" i="1" sz="20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rgbClr val="A6AAA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TARGET EDGE LENGTH FACTOR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0.71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TOLERANCE					  : 0.001</a:t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2000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rPr>
              <a:t>OBSERVATIONS:</a:t>
            </a:r>
            <a:endParaRPr b="1" i="1" sz="2000">
              <a:solidFill>
                <a:srgbClr val="B6D7A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rPr>
              <a:t>Keeping the same subdivisions, but rotating the faces, we can achieve a higher number of strips.</a:t>
            </a:r>
            <a:endParaRPr sz="20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2462" l="0" r="1322" t="2453"/>
          <a:stretch/>
        </p:blipFill>
        <p:spPr>
          <a:xfrm>
            <a:off x="7046125" y="870859"/>
            <a:ext cx="16880676" cy="114845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19"/>
          <p:cNvCxnSpPr/>
          <p:nvPr/>
        </p:nvCxnSpPr>
        <p:spPr>
          <a:xfrm>
            <a:off x="1315025" y="7108900"/>
            <a:ext cx="5268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/>
        </p:nvSpPr>
        <p:spPr>
          <a:xfrm>
            <a:off x="1277675" y="1137550"/>
            <a:ext cx="5343600" cy="11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MESH </a:t>
            </a: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FACE TOPOLOGIES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1C5C5"/>
                </a:solidFill>
                <a:latin typeface="Roboto"/>
                <a:ea typeface="Roboto"/>
                <a:cs typeface="Roboto"/>
                <a:sym typeface="Roboto"/>
              </a:rPr>
              <a:t>CATMULL-CLARK SUBDIVISION CONFIGURATION:</a:t>
            </a:r>
            <a:endParaRPr b="1" i="1" sz="2000">
              <a:solidFill>
                <a:srgbClr val="F1C5C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A6AAA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LEVEL     						 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2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SMOOTH NAKED EDGES		  :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 CORNER FIXED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KANGAROO CONFIGURATION:</a:t>
            </a:r>
            <a:endParaRPr b="1" i="1" sz="20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rgbClr val="A6AAA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TARGET EDGE LENGTH FACTOR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0.71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TOLERANCE					  : 0.001</a:t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2000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rPr>
              <a:t>OBSERVATIONS:</a:t>
            </a:r>
            <a:endParaRPr b="1" i="1" sz="2000">
              <a:solidFill>
                <a:srgbClr val="B6D7A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rPr>
              <a:t>Dividing the tubular faces, we get alot of discontinuity on the curved surfaces., which would not be desirable in manufacturing.</a:t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b="1550" l="0" r="0" t="1540"/>
          <a:stretch/>
        </p:blipFill>
        <p:spPr>
          <a:xfrm>
            <a:off x="7046125" y="742750"/>
            <a:ext cx="17106877" cy="12077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0"/>
          <p:cNvCxnSpPr/>
          <p:nvPr/>
        </p:nvCxnSpPr>
        <p:spPr>
          <a:xfrm>
            <a:off x="1315025" y="7108900"/>
            <a:ext cx="5268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/>
        </p:nvSpPr>
        <p:spPr>
          <a:xfrm>
            <a:off x="1277675" y="1137550"/>
            <a:ext cx="5343600" cy="11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MESH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FACE TOPOLOGIES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1C5C5"/>
                </a:solidFill>
                <a:latin typeface="Roboto"/>
                <a:ea typeface="Roboto"/>
                <a:cs typeface="Roboto"/>
                <a:sym typeface="Roboto"/>
              </a:rPr>
              <a:t>CATMULL-CLARK SUBDIVISION CONFIGURATION:</a:t>
            </a:r>
            <a:endParaRPr b="1" i="1" sz="2000">
              <a:solidFill>
                <a:srgbClr val="F1C5C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A6AAA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LEVEL     						 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2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SMOOTH NAKED EDGES		  :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 CORNER FIXED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KANGAROO CONFIGURATION:</a:t>
            </a:r>
            <a:endParaRPr b="1" i="1" sz="20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rgbClr val="A6AAA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TARGET EDGE LENGTH FACTOR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0.71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TOLERANCE					  : 0.001</a:t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2000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rPr>
              <a:t>OBSERVATIONS:</a:t>
            </a:r>
            <a:endParaRPr b="1" i="1" sz="2000">
              <a:solidFill>
                <a:srgbClr val="B6D7A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rPr>
              <a:t>Rotating the faces, we have a cleaner pattern with higher continuity.</a:t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b="758" l="0" r="0" t="758"/>
          <a:stretch/>
        </p:blipFill>
        <p:spPr>
          <a:xfrm>
            <a:off x="7046125" y="813800"/>
            <a:ext cx="16880676" cy="122975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1"/>
          <p:cNvCxnSpPr/>
          <p:nvPr/>
        </p:nvCxnSpPr>
        <p:spPr>
          <a:xfrm>
            <a:off x="1315025" y="7718500"/>
            <a:ext cx="5268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/>
        </p:nvSpPr>
        <p:spPr>
          <a:xfrm>
            <a:off x="1277675" y="1137550"/>
            <a:ext cx="5343600" cy="5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MESH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FACE TOPOLOGIES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1C5C5"/>
                </a:solidFill>
                <a:latin typeface="Roboto"/>
                <a:ea typeface="Roboto"/>
                <a:cs typeface="Roboto"/>
                <a:sym typeface="Roboto"/>
              </a:rPr>
              <a:t>CATMULL-CLARK SUBDIVISION CONFIGURATION:</a:t>
            </a:r>
            <a:endParaRPr b="1" i="1" sz="2000">
              <a:solidFill>
                <a:srgbClr val="F1C5C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A6AAA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LEVEL     						 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2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SMOOTH NAKED EDGES		  :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 CORNER FIXED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KANGAROO CONFIGURATION:</a:t>
            </a:r>
            <a:endParaRPr b="1" i="1" sz="20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rgbClr val="A6AAA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TARGET EDGE LENGTH FACTOR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0.71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TOLERANCE					  : 0.001</a:t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6125" y="1023625"/>
            <a:ext cx="16985324" cy="116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4">
            <a:alphaModFix/>
          </a:blip>
          <a:srcRect b="25728" l="29971" r="49554" t="26838"/>
          <a:stretch/>
        </p:blipFill>
        <p:spPr>
          <a:xfrm>
            <a:off x="4473918" y="7640625"/>
            <a:ext cx="2213873" cy="24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4">
            <a:alphaModFix/>
          </a:blip>
          <a:srcRect b="25728" l="53852" r="24857" t="26838"/>
          <a:stretch/>
        </p:blipFill>
        <p:spPr>
          <a:xfrm>
            <a:off x="1277680" y="10184152"/>
            <a:ext cx="2302075" cy="2426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4">
            <a:alphaModFix/>
          </a:blip>
          <a:srcRect b="25728" l="75623" r="3902" t="26838"/>
          <a:stretch/>
        </p:blipFill>
        <p:spPr>
          <a:xfrm>
            <a:off x="4473921" y="10184152"/>
            <a:ext cx="2213878" cy="2426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5">
            <a:alphaModFix/>
          </a:blip>
          <a:srcRect b="28681" l="28681" r="28402" t="28402"/>
          <a:stretch/>
        </p:blipFill>
        <p:spPr>
          <a:xfrm>
            <a:off x="1307737" y="7717350"/>
            <a:ext cx="2223050" cy="22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 rotWithShape="1">
          <a:blip r:embed="rId6">
            <a:alphaModFix/>
          </a:blip>
          <a:srcRect b="28417" l="27778" r="27582" t="26944"/>
          <a:stretch/>
        </p:blipFill>
        <p:spPr>
          <a:xfrm>
            <a:off x="8299575" y="7687475"/>
            <a:ext cx="4497875" cy="44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7">
            <a:alphaModFix/>
          </a:blip>
          <a:srcRect b="0" l="22905" r="24919" t="0"/>
          <a:stretch/>
        </p:blipFill>
        <p:spPr>
          <a:xfrm>
            <a:off x="18947450" y="6400800"/>
            <a:ext cx="4979354" cy="605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/>
        </p:nvSpPr>
        <p:spPr>
          <a:xfrm>
            <a:off x="1277675" y="1137550"/>
            <a:ext cx="5343600" cy="5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MESH CONSIDERATIONS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2000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rPr>
              <a:t>OBSERVATIONS:</a:t>
            </a:r>
            <a:endParaRPr b="1" i="1" sz="20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2000">
              <a:solidFill>
                <a:srgbClr val="A6AAA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rPr>
              <a:t>Least amount of loops due to the extremely high level of continuity that was achieved.</a:t>
            </a:r>
            <a:endParaRPr sz="20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rPr>
              <a:t>Continuity also meant,long closed loops difficult for fabrication with traditional laser cutters.</a:t>
            </a:r>
            <a:endParaRPr sz="20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14173" l="3635" r="3141" t="17088"/>
          <a:stretch/>
        </p:blipFill>
        <p:spPr>
          <a:xfrm>
            <a:off x="5839100" y="3538138"/>
            <a:ext cx="18087700" cy="667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7198525" y="10082650"/>
            <a:ext cx="2806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Total Strips: 56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Open: 48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Closed: 8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/>
        </p:nvSpPr>
        <p:spPr>
          <a:xfrm>
            <a:off x="1371600" y="5409900"/>
            <a:ext cx="5343600" cy="28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MeX_PRIMER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AN EXPLORATION IN MESHING USING SUBDIVISION AS A PRIMER FOR THE GENOME DICTATING THE GEOMETRIES.</a:t>
            </a:r>
            <a:endParaRPr i="1" sz="1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IT SETS A SCRIPTED ENVIRONMENT WITH THE PRIMER AT ITS VERY CORE </a:t>
            </a:r>
            <a:r>
              <a:rPr i="1" lang="en-US" sz="1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CHANGING</a:t>
            </a:r>
            <a:r>
              <a:rPr i="1" lang="en-US" sz="18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rPr>
              <a:t> AND CREATING GEOMETRIC PATTERNS.</a:t>
            </a:r>
            <a:endParaRPr i="1" sz="1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b="0" l="12517" r="26688" t="0"/>
          <a:stretch/>
        </p:blipFill>
        <p:spPr>
          <a:xfrm>
            <a:off x="7046125" y="0"/>
            <a:ext cx="17337876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80971" y="12752475"/>
            <a:ext cx="2545829" cy="4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/>
        </p:nvSpPr>
        <p:spPr>
          <a:xfrm>
            <a:off x="1277675" y="1137550"/>
            <a:ext cx="5343600" cy="5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FINAL MESH ITERATION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1C5C5"/>
                </a:solidFill>
                <a:latin typeface="Roboto"/>
                <a:ea typeface="Roboto"/>
                <a:cs typeface="Roboto"/>
                <a:sym typeface="Roboto"/>
              </a:rPr>
              <a:t>CATMULL-CLARK SUBDIVISION CONFIGURATION:</a:t>
            </a:r>
            <a:endParaRPr b="1" i="1" sz="2000">
              <a:solidFill>
                <a:srgbClr val="F1C5C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A6AAA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LEVEL     						 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2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SMOOTH NAKED EDGES		  :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 CORNER FIXED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KANGAROO CONFIGURATION:</a:t>
            </a:r>
            <a:endParaRPr b="1" i="1" sz="20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rgbClr val="A6AAA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TARGET EDGE LENGTH FACTOR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0.71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TOLERANCE					  : 0.001</a:t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15961988" y="12330425"/>
            <a:ext cx="280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 Strips: 112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Open: 48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Closed: 64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 rotWithShape="1">
          <a:blip r:embed="rId3">
            <a:alphaModFix/>
          </a:blip>
          <a:srcRect b="29048" l="447" r="77511" t="29077"/>
          <a:stretch/>
        </p:blipFill>
        <p:spPr>
          <a:xfrm>
            <a:off x="11732200" y="1219200"/>
            <a:ext cx="3514102" cy="334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 rotWithShape="1">
          <a:blip r:embed="rId4">
            <a:alphaModFix/>
          </a:blip>
          <a:srcRect b="26515" l="2210" r="76576" t="29505"/>
          <a:stretch/>
        </p:blipFill>
        <p:spPr>
          <a:xfrm>
            <a:off x="11719925" y="4912220"/>
            <a:ext cx="3514102" cy="364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 rotWithShape="1">
          <a:blip r:embed="rId5">
            <a:alphaModFix/>
          </a:blip>
          <a:srcRect b="29291" l="732" r="77727" t="33328"/>
          <a:stretch/>
        </p:blipFill>
        <p:spPr>
          <a:xfrm>
            <a:off x="11709100" y="9042575"/>
            <a:ext cx="3542200" cy="30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12073875" y="12330425"/>
            <a:ext cx="280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 Strips: 56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Open: 48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Closed: 8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15412638" y="985150"/>
            <a:ext cx="3921900" cy="11222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 b="29337" l="50804" r="26978" t="28788"/>
          <a:stretch/>
        </p:blipFill>
        <p:spPr>
          <a:xfrm>
            <a:off x="7819300" y="1219200"/>
            <a:ext cx="3542200" cy="334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 rotWithShape="1">
          <a:blip r:embed="rId4">
            <a:alphaModFix/>
          </a:blip>
          <a:srcRect b="26619" l="51645" r="27141" t="29241"/>
          <a:stretch/>
        </p:blipFill>
        <p:spPr>
          <a:xfrm>
            <a:off x="7819300" y="4891062"/>
            <a:ext cx="3542200" cy="368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 rotWithShape="1">
          <a:blip r:embed="rId5">
            <a:alphaModFix/>
          </a:blip>
          <a:srcRect b="27707" l="50307" r="27702" t="30845"/>
          <a:stretch/>
        </p:blipFill>
        <p:spPr>
          <a:xfrm>
            <a:off x="7819300" y="8909997"/>
            <a:ext cx="3542200" cy="3341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 b="29533" l="26076" r="51882" t="28591"/>
          <a:stretch/>
        </p:blipFill>
        <p:spPr>
          <a:xfrm>
            <a:off x="15640713" y="1219200"/>
            <a:ext cx="3514102" cy="334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 rotWithShape="1">
          <a:blip r:embed="rId4">
            <a:alphaModFix/>
          </a:blip>
          <a:srcRect b="22949" l="27718" r="51068" t="25535"/>
          <a:stretch/>
        </p:blipFill>
        <p:spPr>
          <a:xfrm>
            <a:off x="15640725" y="4639568"/>
            <a:ext cx="3448724" cy="419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 rotWithShape="1">
          <a:blip r:embed="rId5">
            <a:alphaModFix/>
          </a:blip>
          <a:srcRect b="27707" l="25510" r="52500" t="30845"/>
          <a:stretch/>
        </p:blipFill>
        <p:spPr>
          <a:xfrm>
            <a:off x="15640725" y="8954089"/>
            <a:ext cx="3448724" cy="325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 rotWithShape="1">
          <a:blip r:embed="rId3">
            <a:alphaModFix/>
          </a:blip>
          <a:srcRect b="29533" l="76367" r="1591" t="28591"/>
          <a:stretch/>
        </p:blipFill>
        <p:spPr>
          <a:xfrm>
            <a:off x="19549225" y="1219200"/>
            <a:ext cx="3514102" cy="334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 rotWithShape="1">
          <a:blip r:embed="rId4">
            <a:alphaModFix/>
          </a:blip>
          <a:srcRect b="22949" l="77193" r="1593" t="25535"/>
          <a:stretch/>
        </p:blipFill>
        <p:spPr>
          <a:xfrm>
            <a:off x="19513175" y="4599856"/>
            <a:ext cx="3514102" cy="427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 rotWithShape="1">
          <a:blip r:embed="rId5">
            <a:alphaModFix/>
          </a:blip>
          <a:srcRect b="27707" l="75652" r="2766" t="30845"/>
          <a:stretch/>
        </p:blipFill>
        <p:spPr>
          <a:xfrm>
            <a:off x="19549225" y="8891834"/>
            <a:ext cx="3514102" cy="3377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/>
        </p:nvSpPr>
        <p:spPr>
          <a:xfrm>
            <a:off x="1277675" y="1137550"/>
            <a:ext cx="5343600" cy="26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UNROLLING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1C5C5"/>
                </a:solidFill>
                <a:latin typeface="Roboto"/>
                <a:ea typeface="Roboto"/>
                <a:cs typeface="Roboto"/>
                <a:sym typeface="Roboto"/>
              </a:rPr>
              <a:t>UNROLLED STRIPS FOR LASER CUTTING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3200" y="2569445"/>
            <a:ext cx="2782976" cy="142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04300" y="1371600"/>
            <a:ext cx="5117128" cy="262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 rotWithShape="1">
          <a:blip r:embed="rId5">
            <a:alphaModFix/>
          </a:blip>
          <a:srcRect b="12017" l="0" r="0" t="12017"/>
          <a:stretch/>
        </p:blipFill>
        <p:spPr>
          <a:xfrm>
            <a:off x="1371600" y="3997625"/>
            <a:ext cx="21018312" cy="875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 rotWithShape="1">
          <a:blip r:embed="rId6">
            <a:alphaModFix/>
          </a:blip>
          <a:srcRect b="0" l="19231" r="19225" t="0"/>
          <a:stretch/>
        </p:blipFill>
        <p:spPr>
          <a:xfrm>
            <a:off x="18821425" y="206450"/>
            <a:ext cx="5562573" cy="495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/>
        </p:nvSpPr>
        <p:spPr>
          <a:xfrm>
            <a:off x="1277675" y="1137550"/>
            <a:ext cx="5343600" cy="57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NESTING FOR FABRICATION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UNROLLED STRIPS FOR LASER CUTTING</a:t>
            </a:r>
            <a:endParaRPr b="1" i="1" sz="22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GWEIKE LF3015LN - FIBER LASER CUTTING MACHINE</a:t>
            </a:r>
            <a:endParaRPr b="1" i="1" sz="22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BED SIZE: 4400 X 2500 mm</a:t>
            </a:r>
            <a:endParaRPr b="1" i="1" sz="22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3 Sheets Needed</a:t>
            </a:r>
            <a:endParaRPr b="1" i="1" sz="2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 rotWithShape="1">
          <a:blip r:embed="rId3">
            <a:alphaModFix/>
          </a:blip>
          <a:srcRect b="0" l="5341" r="5341" t="0"/>
          <a:stretch/>
        </p:blipFill>
        <p:spPr>
          <a:xfrm>
            <a:off x="6621275" y="2028025"/>
            <a:ext cx="16778752" cy="1030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/>
        </p:nvSpPr>
        <p:spPr>
          <a:xfrm>
            <a:off x="1277675" y="1137550"/>
            <a:ext cx="5343600" cy="29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GOING FURTHER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1C5C5"/>
                </a:solidFill>
                <a:latin typeface="Roboto"/>
                <a:ea typeface="Roboto"/>
                <a:cs typeface="Roboto"/>
                <a:sym typeface="Roboto"/>
              </a:rPr>
              <a:t>CONNECTIONS AT SHORT NAKED EDGES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B6B6B"/>
              </a:solidFill>
              <a:highlight>
                <a:srgbClr val="FFFFFF"/>
              </a:highlight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3">
            <a:alphaModFix/>
          </a:blip>
          <a:srcRect b="0" l="16094" r="15706" t="0"/>
          <a:stretch/>
        </p:blipFill>
        <p:spPr>
          <a:xfrm>
            <a:off x="18395050" y="4840250"/>
            <a:ext cx="4327572" cy="31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 rotWithShape="1">
          <a:blip r:embed="rId4">
            <a:alphaModFix/>
          </a:blip>
          <a:srcRect b="0" l="16485" r="15814" t="0"/>
          <a:stretch/>
        </p:blipFill>
        <p:spPr>
          <a:xfrm>
            <a:off x="18005125" y="457200"/>
            <a:ext cx="5052826" cy="373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 rotWithShape="1">
          <a:blip r:embed="rId5">
            <a:alphaModFix/>
          </a:blip>
          <a:srcRect b="0" l="28731" r="28942" t="0"/>
          <a:stretch/>
        </p:blipFill>
        <p:spPr>
          <a:xfrm>
            <a:off x="18986242" y="8135350"/>
            <a:ext cx="3621683" cy="428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 rotWithShape="1">
          <a:blip r:embed="rId6">
            <a:alphaModFix/>
          </a:blip>
          <a:srcRect b="3078" l="16851" r="16884" t="3068"/>
          <a:stretch/>
        </p:blipFill>
        <p:spPr>
          <a:xfrm>
            <a:off x="2400300" y="2612387"/>
            <a:ext cx="13889423" cy="9846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b="0" l="5516" r="5507" t="0"/>
          <a:stretch/>
        </p:blipFill>
        <p:spPr>
          <a:xfrm flipH="1">
            <a:off x="0" y="0"/>
            <a:ext cx="24384000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80971" y="12752475"/>
            <a:ext cx="2545829" cy="4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/>
          <p:nvPr/>
        </p:nvSpPr>
        <p:spPr>
          <a:xfrm>
            <a:off x="19250225" y="12785946"/>
            <a:ext cx="17229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MeX_PRIMER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2" name="Google Shape;222;p28"/>
          <p:cNvCxnSpPr/>
          <p:nvPr/>
        </p:nvCxnSpPr>
        <p:spPr>
          <a:xfrm>
            <a:off x="21159825" y="12614200"/>
            <a:ext cx="0" cy="781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/>
        </p:nvSpPr>
        <p:spPr>
          <a:xfrm>
            <a:off x="1277675" y="1137550"/>
            <a:ext cx="5343600" cy="57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GOING FURTHER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1C5C5"/>
                </a:solidFill>
                <a:latin typeface="Roboto"/>
                <a:ea typeface="Roboto"/>
                <a:cs typeface="Roboto"/>
                <a:sym typeface="Roboto"/>
              </a:rPr>
              <a:t>CONNECTIONS AT LONG NAKED EDGES</a:t>
            </a:r>
            <a:endParaRPr sz="1500">
              <a:solidFill>
                <a:srgbClr val="6B6B6B"/>
              </a:solidFill>
              <a:highlight>
                <a:srgbClr val="FFFFFF"/>
              </a:highlight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 rotWithShape="1">
          <a:blip r:embed="rId3">
            <a:alphaModFix/>
          </a:blip>
          <a:srcRect b="3620" l="16554" r="16367" t="3537"/>
          <a:stretch/>
        </p:blipFill>
        <p:spPr>
          <a:xfrm>
            <a:off x="2215025" y="2590737"/>
            <a:ext cx="14244726" cy="98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 rotWithShape="1">
          <a:blip r:embed="rId4">
            <a:alphaModFix/>
          </a:blip>
          <a:srcRect b="0" l="16086" r="16377" t="0"/>
          <a:stretch/>
        </p:blipFill>
        <p:spPr>
          <a:xfrm>
            <a:off x="18461242" y="4867150"/>
            <a:ext cx="4753623" cy="352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 rotWithShape="1">
          <a:blip r:embed="rId5">
            <a:alphaModFix/>
          </a:blip>
          <a:srcRect b="0" l="16462" r="16509" t="0"/>
          <a:stretch/>
        </p:blipFill>
        <p:spPr>
          <a:xfrm>
            <a:off x="17973600" y="642982"/>
            <a:ext cx="5343601" cy="398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 rotWithShape="1">
          <a:blip r:embed="rId6">
            <a:alphaModFix/>
          </a:blip>
          <a:srcRect b="0" l="20986" r="22824" t="0"/>
          <a:stretch/>
        </p:blipFill>
        <p:spPr>
          <a:xfrm>
            <a:off x="18958498" y="8624100"/>
            <a:ext cx="3955000" cy="352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175" y="1143850"/>
            <a:ext cx="5600700" cy="56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61150" y="1371601"/>
            <a:ext cx="10865650" cy="108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7600" y="6864300"/>
            <a:ext cx="5600700" cy="56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 rotWithShape="1">
          <a:blip r:embed="rId6">
            <a:alphaModFix/>
          </a:blip>
          <a:srcRect b="21163" l="7876" r="3721" t="3839"/>
          <a:stretch/>
        </p:blipFill>
        <p:spPr>
          <a:xfrm>
            <a:off x="1371600" y="4226425"/>
            <a:ext cx="7388124" cy="626755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/>
        </p:nvSpPr>
        <p:spPr>
          <a:xfrm>
            <a:off x="1277675" y="1137550"/>
            <a:ext cx="5343600" cy="57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DRAGON_SKIN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1C5C5"/>
                </a:solidFill>
                <a:latin typeface="Roboto"/>
                <a:ea typeface="Roboto"/>
                <a:cs typeface="Roboto"/>
                <a:sym typeface="Roboto"/>
              </a:rPr>
              <a:t>FABRICATION  DESIGN STRATEGY 2</a:t>
            </a:r>
            <a:endParaRPr sz="1500">
              <a:solidFill>
                <a:srgbClr val="6B6B6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/>
          <p:cNvPicPr preferRelativeResize="0"/>
          <p:nvPr/>
        </p:nvPicPr>
        <p:blipFill rotWithShape="1">
          <a:blip r:embed="rId3">
            <a:alphaModFix/>
          </a:blip>
          <a:srcRect b="0" l="17175" r="16485" t="0"/>
          <a:stretch/>
        </p:blipFill>
        <p:spPr>
          <a:xfrm>
            <a:off x="12864975" y="3386625"/>
            <a:ext cx="11061827" cy="834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 rotWithShape="1">
          <a:blip r:embed="rId4">
            <a:alphaModFix/>
          </a:blip>
          <a:srcRect b="0" l="17150" r="17137" t="0"/>
          <a:stretch/>
        </p:blipFill>
        <p:spPr>
          <a:xfrm>
            <a:off x="1371600" y="3677600"/>
            <a:ext cx="10401300" cy="792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/>
          <p:nvPr/>
        </p:nvSpPr>
        <p:spPr>
          <a:xfrm>
            <a:off x="1277675" y="1137550"/>
            <a:ext cx="53436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DRAGON SKIN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B6B6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2"/>
          <p:cNvPicPr preferRelativeResize="0"/>
          <p:nvPr/>
        </p:nvPicPr>
        <p:blipFill rotWithShape="1">
          <a:blip r:embed="rId3">
            <a:alphaModFix/>
          </a:blip>
          <a:srcRect b="0" l="0" r="0" t="19620"/>
          <a:stretch/>
        </p:blipFill>
        <p:spPr>
          <a:xfrm>
            <a:off x="5421400" y="0"/>
            <a:ext cx="18962601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49475" y="12749817"/>
            <a:ext cx="2577326" cy="50380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/>
          <p:nvPr/>
        </p:nvSpPr>
        <p:spPr>
          <a:xfrm>
            <a:off x="1277675" y="1137550"/>
            <a:ext cx="5343600" cy="57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R</a:t>
            </a: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E</a:t>
            </a: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NDERS</a:t>
            </a:r>
            <a:endParaRPr sz="1500">
              <a:solidFill>
                <a:srgbClr val="6B6B6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49475" y="12749817"/>
            <a:ext cx="2577326" cy="50380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3"/>
          <p:cNvSpPr/>
          <p:nvPr/>
        </p:nvSpPr>
        <p:spPr>
          <a:xfrm>
            <a:off x="19250225" y="12785946"/>
            <a:ext cx="17229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MeX_PRIMER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1" name="Google Shape;261;p33"/>
          <p:cNvCxnSpPr/>
          <p:nvPr/>
        </p:nvCxnSpPr>
        <p:spPr>
          <a:xfrm>
            <a:off x="21159825" y="12614200"/>
            <a:ext cx="0" cy="781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2" name="Google Shape;262;p33"/>
          <p:cNvPicPr preferRelativeResize="0"/>
          <p:nvPr/>
        </p:nvPicPr>
        <p:blipFill rotWithShape="1">
          <a:blip r:embed="rId4">
            <a:alphaModFix/>
          </a:blip>
          <a:srcRect b="16557" l="0" r="0" t="11266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1277675" y="1137550"/>
            <a:ext cx="5343600" cy="57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DRAGON CANDY</a:t>
            </a:r>
            <a:endParaRPr sz="1500">
              <a:solidFill>
                <a:srgbClr val="6B6B6B"/>
              </a:solidFill>
              <a:highlight>
                <a:srgbClr val="FFFFFF"/>
              </a:highlight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49475" y="12749817"/>
            <a:ext cx="2577326" cy="50380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/>
          <p:nvPr/>
        </p:nvSpPr>
        <p:spPr>
          <a:xfrm>
            <a:off x="19250225" y="12785946"/>
            <a:ext cx="17229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76200" lIns="76200" spcFirstLastPara="1" rIns="76200" wrap="square" tIns="762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MeX_PRIMER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6" name="Google Shape;266;p33"/>
          <p:cNvCxnSpPr/>
          <p:nvPr/>
        </p:nvCxnSpPr>
        <p:spPr>
          <a:xfrm>
            <a:off x="21159825" y="12614200"/>
            <a:ext cx="0" cy="781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7"/>
          <p:cNvPicPr preferRelativeResize="0"/>
          <p:nvPr/>
        </p:nvPicPr>
        <p:blipFill rotWithShape="1">
          <a:blip r:embed="rId3">
            <a:alphaModFix/>
          </a:blip>
          <a:srcRect b="0" l="0" r="0" t="1244"/>
          <a:stretch/>
        </p:blipFill>
        <p:spPr>
          <a:xfrm>
            <a:off x="6621275" y="871425"/>
            <a:ext cx="17305523" cy="120498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277675" y="1137550"/>
            <a:ext cx="5343600" cy="57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MESH GEOMETRIES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1C5C5"/>
                </a:solidFill>
                <a:latin typeface="Roboto"/>
                <a:ea typeface="Roboto"/>
                <a:cs typeface="Roboto"/>
                <a:sym typeface="Roboto"/>
              </a:rPr>
              <a:t>CATMULL-CLARK SUBDIVISION CONFIGURATION:</a:t>
            </a:r>
            <a:endParaRPr b="1" i="1" sz="2000">
              <a:solidFill>
                <a:srgbClr val="F1C5C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A6AAA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LEVEL     						 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2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SMOOTH NAKED EDGES		  :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 CORNER FIXED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ANCHOR POINTS: 				  :  NAKED EDGES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64547"/>
            <a:ext cx="24384000" cy="1175145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9105000" y="3605700"/>
            <a:ext cx="617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THANK YOU</a:t>
            </a:r>
            <a:endParaRPr sz="60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9125" y="505750"/>
            <a:ext cx="17762724" cy="1219432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/>
        </p:nvSpPr>
        <p:spPr>
          <a:xfrm>
            <a:off x="1277675" y="1137550"/>
            <a:ext cx="5343600" cy="57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MESH GEOMETRIES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1C5C5"/>
                </a:solidFill>
                <a:latin typeface="Roboto"/>
                <a:ea typeface="Roboto"/>
                <a:cs typeface="Roboto"/>
                <a:sym typeface="Roboto"/>
              </a:rPr>
              <a:t>CATMULL-CLARK SUBDIVISION CONFIGURATION:</a:t>
            </a:r>
            <a:endParaRPr b="1" i="1" sz="2000">
              <a:solidFill>
                <a:srgbClr val="F1C5C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A6AAA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LEVEL     						 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2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SMOOTH NAKED EDGES		  :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 CORNER FIXED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8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rPr>
              <a:t>ANCHOR POINTS: 				  :  NAKED EDGES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/>
        </p:nvSpPr>
        <p:spPr>
          <a:xfrm>
            <a:off x="1277675" y="1137550"/>
            <a:ext cx="5343600" cy="57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KANGAROO</a:t>
            </a:r>
            <a:endParaRPr sz="4800"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CONFIGURATION</a:t>
            </a:r>
            <a:endParaRPr sz="4800"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rPr>
              <a:t>TARGET EDGE LENGTH FACTOR :  </a:t>
            </a:r>
            <a:r>
              <a:rPr i="1" lang="en-US" sz="18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rPr>
              <a:t>0.71</a:t>
            </a:r>
            <a:endParaRPr i="1"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rPr>
              <a:t>TOLERANCE					  : 0.001</a:t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57" name="Google Shape;57;p9"/>
          <p:cNvPicPr preferRelativeResize="0"/>
          <p:nvPr/>
        </p:nvPicPr>
        <p:blipFill rotWithShape="1">
          <a:blip r:embed="rId3">
            <a:alphaModFix/>
          </a:blip>
          <a:srcRect b="2526" l="6403" r="5753" t="2497"/>
          <a:stretch/>
        </p:blipFill>
        <p:spPr>
          <a:xfrm>
            <a:off x="9701942" y="4070063"/>
            <a:ext cx="5894518" cy="631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 rotWithShape="1">
          <a:blip r:embed="rId4">
            <a:alphaModFix/>
          </a:blip>
          <a:srcRect b="21479" l="3562" r="3189" t="22083"/>
          <a:stretch/>
        </p:blipFill>
        <p:spPr>
          <a:xfrm>
            <a:off x="16616675" y="5328275"/>
            <a:ext cx="7310126" cy="438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 rotWithShape="1">
          <a:blip r:embed="rId5">
            <a:alphaModFix/>
          </a:blip>
          <a:srcRect b="6392" l="3809" r="4624" t="6392"/>
          <a:stretch/>
        </p:blipFill>
        <p:spPr>
          <a:xfrm>
            <a:off x="1371600" y="5263725"/>
            <a:ext cx="7310126" cy="44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/>
          <p:nvPr/>
        </p:nvSpPr>
        <p:spPr>
          <a:xfrm>
            <a:off x="1371599" y="9727275"/>
            <a:ext cx="731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EA9999"/>
                </a:solidFill>
                <a:latin typeface="Roboto Medium"/>
                <a:ea typeface="Roboto Medium"/>
                <a:cs typeface="Roboto Medium"/>
                <a:sym typeface="Roboto Medium"/>
              </a:rPr>
              <a:t>BASE MESH</a:t>
            </a:r>
            <a:endParaRPr sz="2200">
              <a:solidFill>
                <a:srgbClr val="EA9999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8854350" y="10461188"/>
            <a:ext cx="758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E599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FINAL RELAXED MESH (TOP VIEW)</a:t>
            </a:r>
            <a:endParaRPr sz="2200">
              <a:solidFill>
                <a:srgbClr val="FFE599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9"/>
          <p:cNvSpPr txBox="1"/>
          <p:nvPr/>
        </p:nvSpPr>
        <p:spPr>
          <a:xfrm>
            <a:off x="16616675" y="9861075"/>
            <a:ext cx="731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FC5E8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FINAL RELAXED MESH WITH ANCHOR POINTS</a:t>
            </a:r>
            <a:endParaRPr sz="2200">
              <a:solidFill>
                <a:srgbClr val="9FC5E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/>
        </p:nvSpPr>
        <p:spPr>
          <a:xfrm>
            <a:off x="1277675" y="1137550"/>
            <a:ext cx="5343600" cy="8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MESH TOPOLOGIES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1C5C5"/>
                </a:solidFill>
                <a:latin typeface="Roboto"/>
                <a:ea typeface="Roboto"/>
                <a:cs typeface="Roboto"/>
                <a:sym typeface="Roboto"/>
              </a:rPr>
              <a:t>CATMULL-CLARK SUBDIVISION CONFIGURATION:</a:t>
            </a:r>
            <a:endParaRPr b="1" i="1" sz="2000">
              <a:solidFill>
                <a:srgbClr val="F1C5C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A6AAA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LEVEL     						 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2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SMOOTH NAKED EDGES		  :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 CORNER FIXED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KANGAROO CONFIGURATION:</a:t>
            </a:r>
            <a:endParaRPr b="1" i="1" sz="20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rgbClr val="A6AAA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TARGET EDGE LENGTH FACTOR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0.71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TOLERANCE					  : 0.001</a:t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2000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rPr>
              <a:t>OBSERVATIONS:</a:t>
            </a:r>
            <a:endParaRPr b="1" i="1" sz="2000">
              <a:solidFill>
                <a:srgbClr val="B6D7A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rPr>
              <a:t>Controlling the initial topology by having only quad mesh faces allow for easy manipulation and organization of the strips</a:t>
            </a:r>
            <a:endParaRPr sz="20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cxnSp>
        <p:nvCxnSpPr>
          <p:cNvPr id="68" name="Google Shape;68;p10"/>
          <p:cNvCxnSpPr/>
          <p:nvPr/>
        </p:nvCxnSpPr>
        <p:spPr>
          <a:xfrm>
            <a:off x="1315025" y="7108900"/>
            <a:ext cx="5268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" name="Google Shape;69;p10"/>
          <p:cNvPicPr preferRelativeResize="0"/>
          <p:nvPr/>
        </p:nvPicPr>
        <p:blipFill rotWithShape="1">
          <a:blip r:embed="rId3">
            <a:alphaModFix/>
          </a:blip>
          <a:srcRect b="0" l="6111" r="1569" t="0"/>
          <a:stretch/>
        </p:blipFill>
        <p:spPr>
          <a:xfrm>
            <a:off x="6174300" y="704850"/>
            <a:ext cx="16889027" cy="10709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/>
        </p:nvSpPr>
        <p:spPr>
          <a:xfrm>
            <a:off x="1277675" y="1137550"/>
            <a:ext cx="5343600" cy="9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MESH TOPOLOGIES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1C5C5"/>
                </a:solidFill>
                <a:latin typeface="Roboto"/>
                <a:ea typeface="Roboto"/>
                <a:cs typeface="Roboto"/>
                <a:sym typeface="Roboto"/>
              </a:rPr>
              <a:t>CATMULL-CLARK SUBDIVISION CONFIGURATION:</a:t>
            </a:r>
            <a:endParaRPr b="1" i="1" sz="2000">
              <a:solidFill>
                <a:srgbClr val="F1C5C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A6AAA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LEVEL     						 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2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SMOOTH NAKED EDGES		  :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 CORNER FIXED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KANGAROO CONFIGURATION:</a:t>
            </a:r>
            <a:endParaRPr b="1" i="1" sz="20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rgbClr val="A6AAA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TARGET EDGE LENGTH FACTOR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0.71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TOLERANCE					  : 0.001</a:t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rPr>
              <a:t>OBSERVATIONS:</a:t>
            </a:r>
            <a:endParaRPr b="1" i="1" sz="2000">
              <a:solidFill>
                <a:srgbClr val="B6D7A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Beginning to divide our mesh into triangles on the tube shaped faces, we start to get interesting patterns going along those directions.</a:t>
            </a:r>
            <a:endParaRPr sz="20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Strip number increases </a:t>
            </a:r>
            <a:r>
              <a:rPr lang="en-US" sz="20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because</a:t>
            </a:r>
            <a:r>
              <a:rPr lang="en-US" sz="20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 triangulation breaks continuity.</a:t>
            </a:r>
            <a:endParaRPr sz="20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cxnSp>
        <p:nvCxnSpPr>
          <p:cNvPr id="75" name="Google Shape;75;p11"/>
          <p:cNvCxnSpPr/>
          <p:nvPr/>
        </p:nvCxnSpPr>
        <p:spPr>
          <a:xfrm>
            <a:off x="1315025" y="7108900"/>
            <a:ext cx="5268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 b="0" l="6050" r="1715" t="0"/>
          <a:stretch/>
        </p:blipFill>
        <p:spPr>
          <a:xfrm>
            <a:off x="7025550" y="1616936"/>
            <a:ext cx="16880676" cy="107154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11"/>
          <p:cNvGrpSpPr/>
          <p:nvPr/>
        </p:nvGrpSpPr>
        <p:grpSpPr>
          <a:xfrm>
            <a:off x="9177100" y="7623463"/>
            <a:ext cx="3203850" cy="4305575"/>
            <a:chOff x="9108300" y="7905500"/>
            <a:chExt cx="3203850" cy="4305575"/>
          </a:xfrm>
        </p:grpSpPr>
        <p:pic>
          <p:nvPicPr>
            <p:cNvPr id="78" name="Google Shape;78;p11"/>
            <p:cNvPicPr preferRelativeResize="0"/>
            <p:nvPr/>
          </p:nvPicPr>
          <p:blipFill rotWithShape="1">
            <a:blip r:embed="rId4">
              <a:alphaModFix/>
            </a:blip>
            <a:srcRect b="12201" l="35247" r="36181" t="53820"/>
            <a:stretch/>
          </p:blipFill>
          <p:spPr>
            <a:xfrm>
              <a:off x="9108300" y="9726475"/>
              <a:ext cx="2831400" cy="2484600"/>
            </a:xfrm>
            <a:prstGeom prst="flowChartConnector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9" name="Google Shape;79;p11"/>
            <p:cNvSpPr/>
            <p:nvPr/>
          </p:nvSpPr>
          <p:spPr>
            <a:xfrm>
              <a:off x="10907250" y="7905500"/>
              <a:ext cx="1404900" cy="1300800"/>
            </a:xfrm>
            <a:prstGeom prst="ellipse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" name="Google Shape;80;p11"/>
            <p:cNvCxnSpPr/>
            <p:nvPr/>
          </p:nvCxnSpPr>
          <p:spPr>
            <a:xfrm flipH="1">
              <a:off x="9244850" y="8181025"/>
              <a:ext cx="1788900" cy="220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11"/>
            <p:cNvCxnSpPr>
              <a:stCxn id="79" idx="6"/>
            </p:cNvCxnSpPr>
            <p:nvPr/>
          </p:nvCxnSpPr>
          <p:spPr>
            <a:xfrm flipH="1">
              <a:off x="11936850" y="8555900"/>
              <a:ext cx="375300" cy="2611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 b="0" l="6307" r="1484" t="0"/>
          <a:stretch/>
        </p:blipFill>
        <p:spPr>
          <a:xfrm>
            <a:off x="7046125" y="1620438"/>
            <a:ext cx="16858998" cy="107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/>
        </p:nvSpPr>
        <p:spPr>
          <a:xfrm>
            <a:off x="1277675" y="1137550"/>
            <a:ext cx="5343600" cy="106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MESH TOPOLOGIES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1C5C5"/>
                </a:solidFill>
                <a:latin typeface="Roboto"/>
                <a:ea typeface="Roboto"/>
                <a:cs typeface="Roboto"/>
                <a:sym typeface="Roboto"/>
              </a:rPr>
              <a:t>CATMULL-CLARK SUBDIVISION CONFIGURATION:</a:t>
            </a:r>
            <a:endParaRPr b="1" i="1" sz="2000">
              <a:solidFill>
                <a:srgbClr val="F1C5C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A6AAA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LEVEL     						 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2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SMOOTH NAKED EDGES		  :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 CORNER FIXED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KANGAROO CONFIGURATION:</a:t>
            </a:r>
            <a:endParaRPr b="1" i="1" sz="20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rgbClr val="A6AAA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TARGET EDGE LENGTH FACTOR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0.71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TOLERANCE					  : 0.001</a:t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2000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rPr>
              <a:t>OBSERVATIONS:</a:t>
            </a:r>
            <a:endParaRPr b="1" i="1" sz="2000">
              <a:solidFill>
                <a:srgbClr val="B6D7A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rPr>
              <a:t>Increasing the number of subdivisions and triangular faces, we start having very interesting patterns.</a:t>
            </a:r>
            <a:endParaRPr sz="20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rPr>
              <a:t>Continuity greatly decreases and the number of stripes almost doubles.</a:t>
            </a:r>
            <a:endParaRPr sz="20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rPr>
              <a:t>We also start having a contrast between wide stripes where we have less initial subdivisions and thinner stripes in areas with higher subdivisions</a:t>
            </a:r>
            <a:endParaRPr sz="20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cxnSp>
        <p:nvCxnSpPr>
          <p:cNvPr id="88" name="Google Shape;88;p12"/>
          <p:cNvCxnSpPr/>
          <p:nvPr/>
        </p:nvCxnSpPr>
        <p:spPr>
          <a:xfrm>
            <a:off x="1315025" y="7108900"/>
            <a:ext cx="5268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3"/>
          <p:cNvPicPr preferRelativeResize="0"/>
          <p:nvPr/>
        </p:nvPicPr>
        <p:blipFill rotWithShape="1">
          <a:blip r:embed="rId3">
            <a:alphaModFix/>
          </a:blip>
          <a:srcRect b="0" l="6225" r="1130" t="0"/>
          <a:stretch/>
        </p:blipFill>
        <p:spPr>
          <a:xfrm>
            <a:off x="7046125" y="1639063"/>
            <a:ext cx="16876124" cy="106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1277675" y="1137550"/>
            <a:ext cx="5343600" cy="11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MESH TOPOLOGIES</a:t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1C5C5"/>
                </a:solidFill>
                <a:latin typeface="Roboto"/>
                <a:ea typeface="Roboto"/>
                <a:cs typeface="Roboto"/>
                <a:sym typeface="Roboto"/>
              </a:rPr>
              <a:t>CATMULL-CLARK SUBDIVISION CONFIGURATION:</a:t>
            </a:r>
            <a:endParaRPr b="1" i="1" sz="2000">
              <a:solidFill>
                <a:srgbClr val="F1C5C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A6AAA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LEVEL     						 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2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SMOOTH NAKED EDGES		  :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 CORNER FIXED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6AAA9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rPr>
              <a:t>KANGAROO CONFIGURATION:</a:t>
            </a:r>
            <a:endParaRPr b="1" i="1" sz="2000">
              <a:solidFill>
                <a:srgbClr val="9FC5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rgbClr val="A6AAA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TARGET EDGE LENGTH FACTOR :  </a:t>
            </a:r>
            <a:r>
              <a:rPr i="1"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0.71</a:t>
            </a:r>
            <a:endParaRPr i="1"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CDEE0"/>
                </a:solidFill>
                <a:latin typeface="Roboto Thin"/>
                <a:ea typeface="Roboto Thin"/>
                <a:cs typeface="Roboto Thin"/>
                <a:sym typeface="Roboto Thin"/>
              </a:rPr>
              <a:t>TOLERANCE					  : 0.001</a:t>
            </a:r>
            <a:endParaRPr sz="1800">
              <a:solidFill>
                <a:srgbClr val="DCDEE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2000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rPr>
              <a:t>OBSERVATIONS:</a:t>
            </a:r>
            <a:endParaRPr b="1" i="1" sz="2000">
              <a:solidFill>
                <a:srgbClr val="B6D7A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rPr>
              <a:t>Dividing the larger faces, we can maintain continuity on the tube shaped faces, but start to have discontinuous patterns on the flat faces.</a:t>
            </a:r>
            <a:endParaRPr sz="20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2"/>
                </a:solidFill>
                <a:latin typeface="Roboto Thin"/>
                <a:ea typeface="Roboto Thin"/>
                <a:cs typeface="Roboto Thin"/>
                <a:sym typeface="Roboto Thin"/>
              </a:rPr>
              <a:t>Strip number increases as more discontinuity is occuring.</a:t>
            </a:r>
            <a:endParaRPr sz="2000">
              <a:solidFill>
                <a:schemeClr val="lt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cxnSp>
        <p:nvCxnSpPr>
          <p:cNvPr id="95" name="Google Shape;95;p13"/>
          <p:cNvCxnSpPr/>
          <p:nvPr/>
        </p:nvCxnSpPr>
        <p:spPr>
          <a:xfrm>
            <a:off x="1315025" y="7108900"/>
            <a:ext cx="5268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